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6"/>
  </p:notesMasterIdLst>
  <p:sldIdLst>
    <p:sldId id="597" r:id="rId2"/>
    <p:sldId id="598" r:id="rId3"/>
    <p:sldId id="599" r:id="rId4"/>
    <p:sldId id="600" r:id="rId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05DBE"/>
    <a:srgbClr val="874BA0"/>
    <a:srgbClr val="FE8A9D"/>
    <a:srgbClr val="E63246"/>
    <a:srgbClr val="35EF54"/>
    <a:srgbClr val="4B93E3"/>
    <a:srgbClr val="55B432"/>
    <a:srgbClr val="4B6EB9"/>
    <a:srgbClr val="6BA4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78" autoAdjust="0"/>
    <p:restoredTop sz="92430" autoAdjust="0"/>
  </p:normalViewPr>
  <p:slideViewPr>
    <p:cSldViewPr>
      <p:cViewPr varScale="1">
        <p:scale>
          <a:sx n="116" d="100"/>
          <a:sy n="116" d="100"/>
        </p:scale>
        <p:origin x="-154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73E7F-7578-4DD4-82FD-40C24D6EA17C}" type="datetimeFigureOut">
              <a:rPr lang="ru-RU" smtClean="0"/>
              <a:pPr/>
              <a:t>01.11.2021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C04A8-8E84-4CDF-9B92-36B2179632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956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0D80-164F-4ECE-A815-4FDD83F9BCA5}" type="datetime1">
              <a:rPr lang="ru-RU" smtClean="0"/>
              <a:pPr/>
              <a:t>01.11.2021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Образование и наука - будущее России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990C-240E-4F6D-96E9-50DBAF192F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521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0CD5-AEFD-4FB0-8E05-A24BD20C7889}" type="datetime1">
              <a:rPr lang="ru-RU" smtClean="0"/>
              <a:pPr/>
              <a:t>01.11.2021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Образование и наука - будущее России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990C-240E-4F6D-96E9-50DBAF192F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682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A9A4-3005-430B-8AC7-63EFCE895077}" type="datetime1">
              <a:rPr lang="ru-RU" smtClean="0"/>
              <a:pPr/>
              <a:t>01.11.2021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Образование и наука - будущее России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990C-240E-4F6D-96E9-50DBAF192F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938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8CD6-BB20-4C52-B81D-B7785C33963A}" type="datetime1">
              <a:rPr lang="ru-RU" smtClean="0"/>
              <a:pPr/>
              <a:t>01.11.2021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Образование и наука - будущее России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990C-240E-4F6D-96E9-50DBAF192F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664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B67C-FD54-4096-A385-8F8657C73047}" type="datetime1">
              <a:rPr lang="ru-RU" smtClean="0"/>
              <a:pPr/>
              <a:t>01.11.2021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Образование и наука - будущее России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990C-240E-4F6D-96E9-50DBAF192F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071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76E6-C242-4724-A575-17A3D2DBE5B9}" type="datetime1">
              <a:rPr lang="ru-RU" smtClean="0"/>
              <a:pPr/>
              <a:t>01.11.2021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Образование и наука - будущее России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990C-240E-4F6D-96E9-50DBAF192F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905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084D-7615-4765-BEBB-FC2ADD0D2DA6}" type="datetime1">
              <a:rPr lang="ru-RU" smtClean="0"/>
              <a:pPr/>
              <a:t>01.11.2021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Образование и наука - будущее России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990C-240E-4F6D-96E9-50DBAF192F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742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03A1-BF28-48BC-9995-A08902293C2F}" type="datetime1">
              <a:rPr lang="ru-RU" smtClean="0"/>
              <a:pPr/>
              <a:t>01.11.2021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Образование и наука - будущее России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990C-240E-4F6D-96E9-50DBAF192F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042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2774-8C0E-4227-8A4F-13D7074C7957}" type="datetime1">
              <a:rPr lang="ru-RU" smtClean="0"/>
              <a:pPr/>
              <a:t>01.11.2021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Образование и наука - будущее России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990C-240E-4F6D-96E9-50DBAF192F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707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009E-B0BA-40F4-9409-BAD477F7AA27}" type="datetime1">
              <a:rPr lang="ru-RU" smtClean="0"/>
              <a:pPr/>
              <a:t>01.11.2021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Образование и наука - будущее России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990C-240E-4F6D-96E9-50DBAF192F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862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Чтобы добавить рисунок, перетащите его на заполнитель или щелкните значок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8B98-2144-49DA-A188-3A9AAE81BE8F}" type="datetime1">
              <a:rPr lang="ru-RU" smtClean="0"/>
              <a:pPr/>
              <a:t>01.11.2021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Образование и наука - будущее России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990C-240E-4F6D-96E9-50DBAF192F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593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E7E8C-EA9C-421C-A5E1-3533048FB457}" type="datetime1">
              <a:rPr lang="ru-RU" smtClean="0"/>
              <a:pPr/>
              <a:t>01.11.2021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Образование и наука - будущее России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0990C-240E-4F6D-96E9-50DBAF192F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8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500000000000000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t.me/joinchat/leMU2z356JI2ZGY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forms/d/13moboa5YbrqJotv1VNKziXxNCSP6sWYWjmNfFubk0lw/edit?usp=shar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t.me/joinchat/leMU2z356JI2ZGY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forms/d/13moboa5YbrqJotv1VNKziXxNCSP6sWYWjmNfFubk0lw/edit?usp=shar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t.me/joinchat/leMU2z356JI2ZGY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forms/d/13moboa5YbrqJotv1VNKziXxNCSP6sWYWjmNfFubk0lw/edit?usp=shar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t.me/joinchat/leMU2z356JI2ZGY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forms/d/13moboa5YbrqJotv1VNKziXxNCSP6sWYWjmNfFubk0lw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16632"/>
            <a:ext cx="5688012" cy="4000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Аннотация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программы №1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0" y="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C9C74A19-4D3A-44BD-B3A5-FA49AA64868E}"/>
              </a:ext>
            </a:extLst>
          </p:cNvPr>
          <p:cNvCxnSpPr/>
          <p:nvPr/>
        </p:nvCxnSpPr>
        <p:spPr>
          <a:xfrm flipV="1">
            <a:off x="971600" y="240928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43B10B62-27C2-4732-BCC2-C8E6D3F7D9F0}"/>
              </a:ext>
            </a:extLst>
          </p:cNvPr>
          <p:cNvCxnSpPr/>
          <p:nvPr/>
        </p:nvCxnSpPr>
        <p:spPr>
          <a:xfrm>
            <a:off x="683568" y="836712"/>
            <a:ext cx="69950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099CAD45-24A5-462A-8624-643C27E20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327728"/>
              </p:ext>
            </p:extLst>
          </p:nvPr>
        </p:nvGraphicFramePr>
        <p:xfrm>
          <a:off x="265423" y="980728"/>
          <a:ext cx="8771073" cy="721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9844">
                  <a:extLst>
                    <a:ext uri="{9D8B030D-6E8A-4147-A177-3AD203B41FA5}">
                      <a16:colId xmlns="" xmlns:a16="http://schemas.microsoft.com/office/drawing/2014/main" val="2970045144"/>
                    </a:ext>
                  </a:extLst>
                </a:gridCol>
                <a:gridCol w="6371229">
                  <a:extLst>
                    <a:ext uri="{9D8B030D-6E8A-4147-A177-3AD203B41FA5}">
                      <a16:colId xmlns="" xmlns:a16="http://schemas.microsoft.com/office/drawing/2014/main" val="22409610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дополнительного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профессионального образования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Московского Политеха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веб-приложений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             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Квалификация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Веб-разработчик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8571807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725B1C83-E5B4-4DEA-BF6D-96C5F9335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0098179"/>
              </p:ext>
            </p:extLst>
          </p:nvPr>
        </p:nvGraphicFramePr>
        <p:xfrm>
          <a:off x="179512" y="1844824"/>
          <a:ext cx="8878577" cy="4032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449">
                  <a:extLst>
                    <a:ext uri="{9D8B030D-6E8A-4147-A177-3AD203B41FA5}">
                      <a16:colId xmlns="" xmlns:a16="http://schemas.microsoft.com/office/drawing/2014/main" val="1665918420"/>
                    </a:ext>
                  </a:extLst>
                </a:gridCol>
                <a:gridCol w="4846128">
                  <a:extLst>
                    <a:ext uri="{9D8B030D-6E8A-4147-A177-3AD203B41FA5}">
                      <a16:colId xmlns="" xmlns:a16="http://schemas.microsoft.com/office/drawing/2014/main" val="3071604164"/>
                    </a:ext>
                  </a:extLst>
                </a:gridCol>
              </a:tblGrid>
              <a:tr h="40324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44" marR="610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Деятельность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абсолютного большинства предприятий и компаний связана с представлением информации об услугах и деятельности в Интернете.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Поэтому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особенно важно понимать, как работает процесс создания веб-ресурсов, какие знания нужны, чтобы написать хорошее техническое задание для команды разработчиков.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А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может быть и так, что вам самим понравится писать программный код и вы заходите продолжить более углубленное изучение технологий в области веб-разработки.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А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преподаватели данной программы дополнительного профессионального образования помогут вам сделать первый шаг в этом направлении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Вопросы можно задать по ссылке </a:t>
                      </a:r>
                      <a:r>
                        <a:rPr lang="en-US" sz="1200" b="0" i="0" u="sng" dirty="0" smtClean="0">
                          <a:effectLst/>
                          <a:latin typeface="Arial"/>
                          <a:hlinkClick r:id="rId2"/>
                        </a:rPr>
                        <a:t>https://t.me/joinchat/leMU2z356JI2ZGYy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44" marR="610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817641"/>
                  </a:ext>
                </a:extLst>
              </a:tr>
            </a:tbl>
          </a:graphicData>
        </a:graphic>
      </p:graphicFrame>
      <p:pic>
        <p:nvPicPr>
          <p:cNvPr id="2049" name="Рисунок 2">
            <a:extLst>
              <a:ext uri="{FF2B5EF4-FFF2-40B4-BE49-F238E27FC236}">
                <a16:creationId xmlns="" xmlns:a16="http://schemas.microsoft.com/office/drawing/2014/main" id="{0EB299C9-D4AC-448A-9C27-C4C03DEFA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3878253" cy="28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0E9110F-5188-4D3A-B15D-A9B03FC6DD68}"/>
              </a:ext>
            </a:extLst>
          </p:cNvPr>
          <p:cNvSpPr txBox="1"/>
          <p:nvPr/>
        </p:nvSpPr>
        <p:spPr>
          <a:xfrm>
            <a:off x="2148311" y="6021288"/>
            <a:ext cx="6995689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>С</a:t>
            </a: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сылка для записи на программу: </a:t>
            </a:r>
            <a:r>
              <a:rPr lang="ru-RU" sz="1600" b="0" i="0" u="sng" dirty="0">
                <a:effectLst/>
                <a:latin typeface="Arial" panose="020B0604020202020204" pitchFamily="34" charset="0"/>
                <a:hlinkClick r:id="rId4"/>
              </a:rPr>
              <a:t>https://docs.google.com/forms/d/</a:t>
            </a:r>
          </a:p>
          <a:p>
            <a:r>
              <a:rPr lang="ru-RU" sz="1600" b="0" i="0" u="sng" dirty="0">
                <a:effectLst/>
                <a:latin typeface="Arial" panose="020B0604020202020204" pitchFamily="34" charset="0"/>
                <a:hlinkClick r:id="rId4"/>
              </a:rPr>
              <a:t>13moboa5YbrqJotv1VNKziXxNCSP6sWYWjmNfFubk0lw/edit?usp=sharing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86552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5688012" cy="4000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Аннотация программы №2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0" y="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C9C74A19-4D3A-44BD-B3A5-FA49AA64868E}"/>
              </a:ext>
            </a:extLst>
          </p:cNvPr>
          <p:cNvCxnSpPr/>
          <p:nvPr/>
        </p:nvCxnSpPr>
        <p:spPr>
          <a:xfrm flipV="1">
            <a:off x="9716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43B10B62-27C2-4732-BCC2-C8E6D3F7D9F0}"/>
              </a:ext>
            </a:extLst>
          </p:cNvPr>
          <p:cNvCxnSpPr/>
          <p:nvPr/>
        </p:nvCxnSpPr>
        <p:spPr>
          <a:xfrm>
            <a:off x="755576" y="620688"/>
            <a:ext cx="69950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099CAD45-24A5-462A-8624-643C27E20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8416750"/>
              </p:ext>
            </p:extLst>
          </p:nvPr>
        </p:nvGraphicFramePr>
        <p:xfrm>
          <a:off x="107504" y="692696"/>
          <a:ext cx="8878577" cy="13110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9258">
                  <a:extLst>
                    <a:ext uri="{9D8B030D-6E8A-4147-A177-3AD203B41FA5}">
                      <a16:colId xmlns="" xmlns:a16="http://schemas.microsoft.com/office/drawing/2014/main" val="2970045144"/>
                    </a:ext>
                  </a:extLst>
                </a:gridCol>
                <a:gridCol w="6449319">
                  <a:extLst>
                    <a:ext uri="{9D8B030D-6E8A-4147-A177-3AD203B41FA5}">
                      <a16:colId xmlns="" xmlns:a16="http://schemas.microsoft.com/office/drawing/2014/main" val="22409610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дополнительного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профессионального образования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Московского Политеха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Информационные системы и технологии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b="1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Квалификация: Специалист по                    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               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информационным системам и технологиям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8571807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725B1C83-E5B4-4DEA-BF6D-96C5F9335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1827184"/>
              </p:ext>
            </p:extLst>
          </p:nvPr>
        </p:nvGraphicFramePr>
        <p:xfrm>
          <a:off x="107504" y="2132856"/>
          <a:ext cx="8878577" cy="3873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5274">
                  <a:extLst>
                    <a:ext uri="{9D8B030D-6E8A-4147-A177-3AD203B41FA5}">
                      <a16:colId xmlns="" xmlns:a16="http://schemas.microsoft.com/office/drawing/2014/main" val="1665918420"/>
                    </a:ext>
                  </a:extLst>
                </a:gridCol>
                <a:gridCol w="4583303">
                  <a:extLst>
                    <a:ext uri="{9D8B030D-6E8A-4147-A177-3AD203B41FA5}">
                      <a16:colId xmlns="" xmlns:a16="http://schemas.microsoft.com/office/drawing/2014/main" val="3071604164"/>
                    </a:ext>
                  </a:extLst>
                </a:gridCol>
              </a:tblGrid>
              <a:tr h="3873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44" marR="610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По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какой-бы специальности вы сейчас ни обучались, вы наверняка сталкиваетесь с различными программными средствами, которые автоматизируют тот или иной процесс вашей деятельности.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А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может быть и так, что вы точно знаете, что часть рутинной работы можно автоматизировать, но вы пока что не знаете, как.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Приходите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программу, и вы узнаете из каких частей состоит программное обеспечение, какие именно архитектурные аспекты необходимо учесть при проектировании, а также получите знания для того, чтобы разобраться как работают те программы, с которыми вы сталкиваетесь в обычной жизни.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Программа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даст вам знания в области проектирования информационных систем, программирования и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упра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вления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программными продуктами. 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Вопросы можно задать по ссылке </a:t>
                      </a:r>
                      <a:r>
                        <a:rPr lang="en-US" sz="1200" b="0" i="0" u="sng" dirty="0" smtClean="0">
                          <a:effectLst/>
                          <a:latin typeface="Arial"/>
                          <a:hlinkClick r:id="rId2"/>
                        </a:rPr>
                        <a:t>https://t.me/joinchat/leMU2z356JI2ZGYy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44" marR="610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817641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F14F266-0FCC-415F-8109-22DCCF4A2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4244628" cy="27822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700D281-A313-4A73-800D-C9869B40095D}"/>
              </a:ext>
            </a:extLst>
          </p:cNvPr>
          <p:cNvSpPr txBox="1"/>
          <p:nvPr/>
        </p:nvSpPr>
        <p:spPr>
          <a:xfrm>
            <a:off x="2148311" y="6165304"/>
            <a:ext cx="6995689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>С</a:t>
            </a: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сылка для записи на программу: </a:t>
            </a:r>
            <a:r>
              <a:rPr lang="ru-RU" sz="1600" b="0" i="0" u="sng" dirty="0">
                <a:effectLst/>
                <a:latin typeface="Arial" panose="020B0604020202020204" pitchFamily="34" charset="0"/>
                <a:hlinkClick r:id="rId4"/>
              </a:rPr>
              <a:t>https://docs.google.com/forms/d/</a:t>
            </a:r>
          </a:p>
          <a:p>
            <a:r>
              <a:rPr lang="ru-RU" sz="1600" b="0" i="0" u="sng" dirty="0">
                <a:effectLst/>
                <a:latin typeface="Arial" panose="020B0604020202020204" pitchFamily="34" charset="0"/>
                <a:hlinkClick r:id="rId4"/>
              </a:rPr>
              <a:t>13moboa5YbrqJotv1VNKziXxNCSP6sWYWjmNfFubk0lw/edit?usp=sharing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95552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16632"/>
            <a:ext cx="5688012" cy="4000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Аннотация программы №3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0" y="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C9C74A19-4D3A-44BD-B3A5-FA49AA64868E}"/>
              </a:ext>
            </a:extLst>
          </p:cNvPr>
          <p:cNvCxnSpPr/>
          <p:nvPr/>
        </p:nvCxnSpPr>
        <p:spPr>
          <a:xfrm flipV="1">
            <a:off x="971600" y="240928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43B10B62-27C2-4732-BCC2-C8E6D3F7D9F0}"/>
              </a:ext>
            </a:extLst>
          </p:cNvPr>
          <p:cNvCxnSpPr/>
          <p:nvPr/>
        </p:nvCxnSpPr>
        <p:spPr>
          <a:xfrm>
            <a:off x="755576" y="824459"/>
            <a:ext cx="69950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099CAD45-24A5-462A-8624-643C27E20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4922303"/>
              </p:ext>
            </p:extLst>
          </p:nvPr>
        </p:nvGraphicFramePr>
        <p:xfrm>
          <a:off x="179512" y="620688"/>
          <a:ext cx="8878577" cy="1304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9258">
                  <a:extLst>
                    <a:ext uri="{9D8B030D-6E8A-4147-A177-3AD203B41FA5}">
                      <a16:colId xmlns="" xmlns:a16="http://schemas.microsoft.com/office/drawing/2014/main" val="2970045144"/>
                    </a:ext>
                  </a:extLst>
                </a:gridCol>
                <a:gridCol w="6449319">
                  <a:extLst>
                    <a:ext uri="{9D8B030D-6E8A-4147-A177-3AD203B41FA5}">
                      <a16:colId xmlns="" xmlns:a16="http://schemas.microsoft.com/office/drawing/2014/main" val="22409610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дополнительного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профессионального образования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Московского Политеха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0" indent="-533400">
                        <a:lnSpc>
                          <a:spcPct val="90000"/>
                        </a:lnSpc>
                        <a:buNone/>
                        <a:defRPr/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Технологии дополненной реальности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   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Квалификация: Специалист по 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дополненной реальности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8571807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725B1C83-E5B4-4DEA-BF6D-96C5F9335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2373423"/>
              </p:ext>
            </p:extLst>
          </p:nvPr>
        </p:nvGraphicFramePr>
        <p:xfrm>
          <a:off x="179512" y="2060848"/>
          <a:ext cx="8878577" cy="396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="" xmlns:a16="http://schemas.microsoft.com/office/drawing/2014/main" val="1665918420"/>
                    </a:ext>
                  </a:extLst>
                </a:gridCol>
                <a:gridCol w="4918137">
                  <a:extLst>
                    <a:ext uri="{9D8B030D-6E8A-4147-A177-3AD203B41FA5}">
                      <a16:colId xmlns="" xmlns:a16="http://schemas.microsoft.com/office/drawing/2014/main" val="3071604164"/>
                    </a:ext>
                  </a:extLst>
                </a:gridCol>
              </a:tblGrid>
              <a:tr h="3960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44" marR="610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Дополненная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реальность (AR) — технология, добавляющая в реальный, физический мир цифровые объекты, например, изображение покемона накладывается на экран телефона, упаковка товара, превращающаяся в 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захваты-вающую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анимацию при наведении на неё камеры. </a:t>
                      </a:r>
                    </a:p>
                    <a:p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Приходите на нашу программу, и вы узнаете все о возможностях устройств, поддерживающих технологии дополненной реальности (телефоны, планшеты, очки и шлемы), сможете грамотно предложить внедрение и использование этих технологий на предприятии по своей специальности. </a:t>
                      </a:r>
                    </a:p>
                    <a:p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В рамках данной программы слушатели познакомятся с различными аспектами подготовки приложений дополненной реальности.</a:t>
                      </a:r>
                    </a:p>
                    <a:p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Вы научитесь создавать не только приложения дополненной и виртуальной реальности, но и игры, мобильные приложения и многое другое. 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ru-RU" sz="12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Вопросы можно задать по ссылке </a:t>
                      </a:r>
                      <a:r>
                        <a:rPr lang="en-US" sz="1200" b="0" i="0" u="sng" dirty="0" smtClean="0">
                          <a:effectLst/>
                          <a:latin typeface="Arial"/>
                          <a:hlinkClick r:id="rId2"/>
                        </a:rPr>
                        <a:t>https://t.me/joinchat/leMU2z356JI2ZGYy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1044" marR="610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817641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8376330-94EF-4CC1-AD61-2A78E21A7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3600400" cy="339710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E8002C8-B830-4BC0-A572-03D2105F5510}"/>
              </a:ext>
            </a:extLst>
          </p:cNvPr>
          <p:cNvSpPr txBox="1"/>
          <p:nvPr/>
        </p:nvSpPr>
        <p:spPr>
          <a:xfrm>
            <a:off x="2148311" y="6165304"/>
            <a:ext cx="6995689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>С</a:t>
            </a: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сылка для записи на программу: </a:t>
            </a:r>
            <a:r>
              <a:rPr lang="ru-RU" sz="1600" b="0" i="0" u="sng" dirty="0">
                <a:effectLst/>
                <a:latin typeface="Arial" panose="020B0604020202020204" pitchFamily="34" charset="0"/>
                <a:hlinkClick r:id="rId4"/>
              </a:rPr>
              <a:t>https://docs.google.com/forms/d/</a:t>
            </a:r>
          </a:p>
          <a:p>
            <a:r>
              <a:rPr lang="ru-RU" sz="1600" b="0" i="0" u="sng" dirty="0">
                <a:effectLst/>
                <a:latin typeface="Arial" panose="020B0604020202020204" pitchFamily="34" charset="0"/>
                <a:hlinkClick r:id="rId4"/>
              </a:rPr>
              <a:t>13moboa5YbrqJotv1VNKziXxNCSP6sWYWjmNfFubk0lw/edit?usp=sharing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106316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328650"/>
            <a:ext cx="5688012" cy="4000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Аннотация программы №4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0" y="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C9C74A19-4D3A-44BD-B3A5-FA49AA64868E}"/>
              </a:ext>
            </a:extLst>
          </p:cNvPr>
          <p:cNvCxnSpPr/>
          <p:nvPr/>
        </p:nvCxnSpPr>
        <p:spPr>
          <a:xfrm flipV="1">
            <a:off x="971600" y="240928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43B10B62-27C2-4732-BCC2-C8E6D3F7D9F0}"/>
              </a:ext>
            </a:extLst>
          </p:cNvPr>
          <p:cNvCxnSpPr/>
          <p:nvPr/>
        </p:nvCxnSpPr>
        <p:spPr>
          <a:xfrm>
            <a:off x="755576" y="824459"/>
            <a:ext cx="69950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099CAD45-24A5-462A-8624-643C27E20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7907086"/>
              </p:ext>
            </p:extLst>
          </p:nvPr>
        </p:nvGraphicFramePr>
        <p:xfrm>
          <a:off x="132711" y="1051449"/>
          <a:ext cx="8878577" cy="1078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9258">
                  <a:extLst>
                    <a:ext uri="{9D8B030D-6E8A-4147-A177-3AD203B41FA5}">
                      <a16:colId xmlns="" xmlns:a16="http://schemas.microsoft.com/office/drawing/2014/main" val="2970045144"/>
                    </a:ext>
                  </a:extLst>
                </a:gridCol>
                <a:gridCol w="6449319">
                  <a:extLst>
                    <a:ext uri="{9D8B030D-6E8A-4147-A177-3AD203B41FA5}">
                      <a16:colId xmlns="" xmlns:a16="http://schemas.microsoft.com/office/drawing/2014/main" val="22409610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дополнительного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профессионального образования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Московского Политеха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цифровыми проектами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</a:p>
                    <a:p>
                      <a:pPr marL="533400" indent="-533400" algn="r">
                        <a:lnSpc>
                          <a:spcPct val="90000"/>
                        </a:lnSpc>
                        <a:buNone/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                      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Квалификация: Менеджер по </a:t>
                      </a:r>
                    </a:p>
                    <a:p>
                      <a:pPr marL="533400" indent="-533400" algn="r">
                        <a:lnSpc>
                          <a:spcPct val="90000"/>
                        </a:lnSpc>
                        <a:buNone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управлению проектами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8571807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725B1C83-E5B4-4DEA-BF6D-96C5F9335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0201596"/>
              </p:ext>
            </p:extLst>
          </p:nvPr>
        </p:nvGraphicFramePr>
        <p:xfrm>
          <a:off x="107504" y="2276872"/>
          <a:ext cx="8878577" cy="3688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="" xmlns:a16="http://schemas.microsoft.com/office/drawing/2014/main" val="1665918420"/>
                    </a:ext>
                  </a:extLst>
                </a:gridCol>
                <a:gridCol w="4774121">
                  <a:extLst>
                    <a:ext uri="{9D8B030D-6E8A-4147-A177-3AD203B41FA5}">
                      <a16:colId xmlns="" xmlns:a16="http://schemas.microsoft.com/office/drawing/2014/main" val="3071604164"/>
                    </a:ext>
                  </a:extLst>
                </a:gridCol>
              </a:tblGrid>
              <a:tr h="3472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44" marR="610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В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современном мире каждый день мы сталкиваемся с цифровыми решениями — это различные веб-сервисы в интернете, программы, которые мы скачиваем на компьютер или телефон, а также это специализированные программы, которые предназначены автоматизировать деятельность компании или предприятия. </a:t>
                      </a:r>
                    </a:p>
                    <a:p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Как создаются эти программные продукты? Что необходимо предусмотреть, чтобы программный продукт был успешным? Ответы на эти вопросы вы найдете на программе дополнительного профессионального образования «Управление цифровыми проектами». </a:t>
                      </a:r>
                    </a:p>
                    <a:p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Обратите внимание, что на этой программе не будет программирования, так как менеджер по продукту и руководитель проекта не пишет программный код сам, а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елегирует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эту работу команде разработки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ru-RU" sz="12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Вопросы можно задать по ссылке </a:t>
                      </a:r>
                      <a:r>
                        <a:rPr lang="en-US" sz="1200" b="0" i="0" u="sng" dirty="0" smtClean="0">
                          <a:effectLst/>
                          <a:latin typeface="Arial"/>
                          <a:hlinkClick r:id="rId2"/>
                        </a:rPr>
                        <a:t>https://t.me/joinchat/leMU2z356JI2ZGYy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1044" marR="610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817641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34A43CB-A598-4060-B7F0-4031F0E355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919" y="2700027"/>
            <a:ext cx="4020462" cy="289569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3825B1A-C3F4-47E8-B892-BBA264090449}"/>
              </a:ext>
            </a:extLst>
          </p:cNvPr>
          <p:cNvSpPr txBox="1"/>
          <p:nvPr/>
        </p:nvSpPr>
        <p:spPr>
          <a:xfrm>
            <a:off x="2148311" y="6165304"/>
            <a:ext cx="6995689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>С</a:t>
            </a: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сылка для записи на программу: </a:t>
            </a:r>
            <a:r>
              <a:rPr lang="ru-RU" sz="1600" b="0" i="0" u="sng" dirty="0">
                <a:effectLst/>
                <a:latin typeface="Arial" panose="020B0604020202020204" pitchFamily="34" charset="0"/>
                <a:hlinkClick r:id="rId4"/>
              </a:rPr>
              <a:t>https://docs.google.com/forms/d/</a:t>
            </a:r>
          </a:p>
          <a:p>
            <a:r>
              <a:rPr lang="ru-RU" sz="1600" b="0" i="0" u="sng" dirty="0">
                <a:effectLst/>
                <a:latin typeface="Arial" panose="020B0604020202020204" pitchFamily="34" charset="0"/>
                <a:hlinkClick r:id="rId4"/>
              </a:rPr>
              <a:t>13moboa5YbrqJotv1VNKziXxNCSP6sWYWjmNfFubk0lw/edit?usp=sharing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678279656"/>
      </p:ext>
    </p:extLst>
  </p:cSld>
  <p:clrMapOvr>
    <a:masterClrMapping/>
  </p:clrMapOvr>
</p:sld>
</file>

<file path=ppt/theme/theme1.xml><?xml version="1.0" encoding="utf-8"?>
<a:theme xmlns:a="http://schemas.openxmlformats.org/drawingml/2006/main" name="Николаенко_ААИ-2015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Gilroy SemiBold"/>
        <a:ea typeface=""/>
        <a:cs typeface=""/>
      </a:majorFont>
      <a:minorFont>
        <a:latin typeface="Gilro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7548</TotalTime>
  <Words>559</Words>
  <Application>Microsoft Office PowerPoint</Application>
  <PresentationFormat>Экран (4:3)</PresentationFormat>
  <Paragraphs>67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Николаенко_ААИ-2015</vt:lpstr>
      <vt:lpstr>Аннотация программы №1</vt:lpstr>
      <vt:lpstr>Аннотация программы №2</vt:lpstr>
      <vt:lpstr>Аннотация программы №3</vt:lpstr>
      <vt:lpstr>Аннотация программы №4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Lepeshkin</dc:creator>
  <cp:lastModifiedBy>User</cp:lastModifiedBy>
  <cp:revision>424</cp:revision>
  <cp:lastPrinted>2016-06-06T19:02:34Z</cp:lastPrinted>
  <dcterms:created xsi:type="dcterms:W3CDTF">2015-04-17T11:13:20Z</dcterms:created>
  <dcterms:modified xsi:type="dcterms:W3CDTF">2021-11-01T07:52:18Z</dcterms:modified>
</cp:coreProperties>
</file>